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p:scale>
          <a:sx n="76" d="100"/>
          <a:sy n="76" d="100"/>
        </p:scale>
        <p:origin x="-1230"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4/28/2020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4/28/2020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ltavista.com/" TargetMode="External"/><Relationship Id="rId2" Type="http://schemas.openxmlformats.org/officeDocument/2006/relationships/hyperlink" Target="http://www.yahoo.com/" TargetMode="External"/><Relationship Id="rId1" Type="http://schemas.openxmlformats.org/officeDocument/2006/relationships/slideLayout" Target="../slideLayouts/slideLayout2.xml"/><Relationship Id="rId4" Type="http://schemas.openxmlformats.org/officeDocument/2006/relationships/hyperlink" Target="http://www.ericae.n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057400"/>
            <a:ext cx="8062912" cy="3962400"/>
          </a:xfrm>
        </p:spPr>
        <p:txBody>
          <a:bodyPr/>
          <a:lstStyle/>
          <a:p>
            <a:pPr algn="ctr"/>
            <a:r>
              <a:rPr lang="ar-EG" b="1" dirty="0" smtClean="0"/>
              <a:t>الفصل السادس</a:t>
            </a:r>
          </a:p>
          <a:p>
            <a:pPr algn="ctr"/>
            <a:r>
              <a:rPr lang="ar-EG" b="1" dirty="0" smtClean="0"/>
              <a:t>الانترنت </a:t>
            </a:r>
            <a:r>
              <a:rPr lang="ar-EG" b="1" dirty="0"/>
              <a:t>تعاريف ومصطلحات </a:t>
            </a:r>
            <a:r>
              <a:rPr lang="ar-EG" b="1" dirty="0" smtClean="0"/>
              <a:t>أساسية</a:t>
            </a:r>
            <a:endParaRPr lang="ar-EG" b="1" dirty="0"/>
          </a:p>
        </p:txBody>
      </p:sp>
    </p:spTree>
    <p:extLst>
      <p:ext uri="{BB962C8B-B14F-4D97-AF65-F5344CB8AC3E}">
        <p14:creationId xmlns:p14="http://schemas.microsoft.com/office/powerpoint/2010/main" val="60719155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22"/>
            <a:ext cx="8229600" cy="1399032"/>
          </a:xfrm>
        </p:spPr>
        <p:txBody>
          <a:bodyPr>
            <a:normAutofit/>
          </a:bodyPr>
          <a:lstStyle/>
          <a:p>
            <a:r>
              <a:rPr lang="ar-SA" sz="2800" b="1" dirty="0">
                <a:effectLst/>
              </a:rPr>
              <a:t>أمثلة الخدمات التعليمية التي توفرها الإنترنت </a:t>
            </a:r>
            <a:endParaRPr lang="en-US" sz="2800" b="1" dirty="0">
              <a:effectLst/>
            </a:endParaRPr>
          </a:p>
        </p:txBody>
      </p:sp>
      <p:sp>
        <p:nvSpPr>
          <p:cNvPr id="3" name="Content Placeholder 2"/>
          <p:cNvSpPr>
            <a:spLocks noGrp="1"/>
          </p:cNvSpPr>
          <p:nvPr>
            <p:ph idx="1"/>
          </p:nvPr>
        </p:nvSpPr>
        <p:spPr>
          <a:xfrm>
            <a:off x="457200" y="1385241"/>
            <a:ext cx="8229600" cy="4572000"/>
          </a:xfrm>
        </p:spPr>
        <p:txBody>
          <a:bodyPr>
            <a:normAutofit/>
          </a:bodyPr>
          <a:lstStyle/>
          <a:p>
            <a:pPr lvl="0"/>
            <a:r>
              <a:rPr lang="ar-SA" b="1" dirty="0"/>
              <a:t>المعلومات العلمية والبحوث المتخصصة:</a:t>
            </a:r>
            <a:endParaRPr lang="ar-EG" b="1" dirty="0"/>
          </a:p>
          <a:p>
            <a:r>
              <a:rPr lang="ar-SA" b="1" dirty="0"/>
              <a:t>نقل الملفات </a:t>
            </a:r>
            <a:r>
              <a:rPr lang="en-US" b="1" dirty="0"/>
              <a:t>FTP</a:t>
            </a:r>
            <a:r>
              <a:rPr lang="ar-SA" b="1" dirty="0"/>
              <a:t>:</a:t>
            </a:r>
            <a:endParaRPr lang="ar-EG" b="1" dirty="0"/>
          </a:p>
          <a:p>
            <a:r>
              <a:rPr lang="ar-SA" b="1" dirty="0"/>
              <a:t>خدمة البريد الإلكتروني:</a:t>
            </a:r>
            <a:endParaRPr lang="en-US" dirty="0"/>
          </a:p>
          <a:p>
            <a:endParaRPr lang="en-US" b="1" dirty="0"/>
          </a:p>
        </p:txBody>
      </p:sp>
    </p:spTree>
    <p:extLst>
      <p:ext uri="{BB962C8B-B14F-4D97-AF65-F5344CB8AC3E}">
        <p14:creationId xmlns:p14="http://schemas.microsoft.com/office/powerpoint/2010/main" val="132617171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9B8EE1-C58E-4FCF-846C-FCEEFA6D2EE2}"/>
              </a:ext>
            </a:extLst>
          </p:cNvPr>
          <p:cNvSpPr>
            <a:spLocks noGrp="1"/>
          </p:cNvSpPr>
          <p:nvPr>
            <p:ph type="title"/>
          </p:nvPr>
        </p:nvSpPr>
        <p:spPr/>
        <p:txBody>
          <a:bodyPr/>
          <a:lstStyle/>
          <a:p>
            <a:pPr algn="ctr"/>
            <a:r>
              <a:rPr lang="ar-SA" b="1" dirty="0">
                <a:effectLst/>
              </a:rPr>
              <a:t>مهارات استخدام الإيميل:</a:t>
            </a:r>
            <a:r>
              <a:rPr lang="en-US" dirty="0">
                <a:effectLst/>
              </a:rPr>
              <a:t/>
            </a:r>
            <a:br>
              <a:rPr lang="en-US" dirty="0">
                <a:effectLst/>
              </a:rPr>
            </a:br>
            <a:endParaRPr lang="en-US" dirty="0"/>
          </a:p>
        </p:txBody>
      </p:sp>
      <p:graphicFrame>
        <p:nvGraphicFramePr>
          <p:cNvPr id="4" name="Content Placeholder 3">
            <a:extLst>
              <a:ext uri="{FF2B5EF4-FFF2-40B4-BE49-F238E27FC236}">
                <a16:creationId xmlns:a16="http://schemas.microsoft.com/office/drawing/2014/main" xmlns="" id="{BE65A760-480A-49C6-B481-AEBBE33DB036}"/>
              </a:ext>
            </a:extLst>
          </p:cNvPr>
          <p:cNvGraphicFramePr>
            <a:graphicFrameLocks noGrp="1"/>
          </p:cNvGraphicFramePr>
          <p:nvPr>
            <p:ph idx="1"/>
            <p:extLst>
              <p:ext uri="{D42A27DB-BD31-4B8C-83A1-F6EECF244321}">
                <p14:modId xmlns:p14="http://schemas.microsoft.com/office/powerpoint/2010/main" val="2028145700"/>
              </p:ext>
            </p:extLst>
          </p:nvPr>
        </p:nvGraphicFramePr>
        <p:xfrm>
          <a:off x="0" y="1409700"/>
          <a:ext cx="9144000" cy="5448300"/>
        </p:xfrm>
        <a:graphic>
          <a:graphicData uri="http://schemas.openxmlformats.org/drawingml/2006/table">
            <a:tbl>
              <a:tblPr rtl="1" firstRow="1" firstCol="1" lastRow="1" lastCol="1" bandRow="1" bandCol="1">
                <a:tableStyleId>{5C22544A-7EE6-4342-B048-85BDC9FD1C3A}</a:tableStyleId>
              </a:tblPr>
              <a:tblGrid>
                <a:gridCol w="1760434">
                  <a:extLst>
                    <a:ext uri="{9D8B030D-6E8A-4147-A177-3AD203B41FA5}">
                      <a16:colId xmlns:a16="http://schemas.microsoft.com/office/drawing/2014/main" xmlns="" val="3784481753"/>
                    </a:ext>
                  </a:extLst>
                </a:gridCol>
                <a:gridCol w="7383566">
                  <a:extLst>
                    <a:ext uri="{9D8B030D-6E8A-4147-A177-3AD203B41FA5}">
                      <a16:colId xmlns:a16="http://schemas.microsoft.com/office/drawing/2014/main" xmlns="" val="842735741"/>
                    </a:ext>
                  </a:extLst>
                </a:gridCol>
              </a:tblGrid>
              <a:tr h="386443">
                <a:tc>
                  <a:txBody>
                    <a:bodyPr/>
                    <a:lstStyle/>
                    <a:p>
                      <a:pPr algn="ctr" rtl="1">
                        <a:spcAft>
                          <a:spcPts val="0"/>
                        </a:spcAft>
                      </a:pPr>
                      <a:r>
                        <a:rPr lang="ar-SA" sz="2000">
                          <a:effectLst/>
                        </a:rPr>
                        <a:t>الحقل</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SA" sz="2000">
                          <a:effectLst/>
                        </a:rPr>
                        <a:t>البيانات</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030551388"/>
                  </a:ext>
                </a:extLst>
              </a:tr>
              <a:tr h="772886">
                <a:tc>
                  <a:txBody>
                    <a:bodyPr/>
                    <a:lstStyle/>
                    <a:p>
                      <a:pPr algn="ctr" rtl="1">
                        <a:spcAft>
                          <a:spcPts val="0"/>
                        </a:spcAft>
                      </a:pPr>
                      <a:r>
                        <a:rPr lang="ar-SA" sz="2000">
                          <a:effectLst/>
                        </a:rPr>
                        <a:t>من </a:t>
                      </a:r>
                      <a:r>
                        <a:rPr lang="en-US" sz="2000">
                          <a:effectLst/>
                        </a:rPr>
                        <a:t>From</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dirty="0">
                          <a:effectLst/>
                        </a:rPr>
                        <a:t>اسم مرسل الرسالة أو عنوان بريده الإلكتروني. </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253097473"/>
                  </a:ext>
                </a:extLst>
              </a:tr>
              <a:tr h="772886">
                <a:tc>
                  <a:txBody>
                    <a:bodyPr/>
                    <a:lstStyle/>
                    <a:p>
                      <a:pPr algn="ctr" rtl="1">
                        <a:spcAft>
                          <a:spcPts val="0"/>
                        </a:spcAft>
                      </a:pPr>
                      <a:r>
                        <a:rPr lang="ar-SA" sz="2000">
                          <a:effectLst/>
                        </a:rPr>
                        <a:t>إلى </a:t>
                      </a:r>
                      <a:r>
                        <a:rPr lang="en-US" sz="2000">
                          <a:effectLst/>
                        </a:rPr>
                        <a:t>To</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a:effectLst/>
                        </a:rPr>
                        <a:t>اسم مستقبل (أو مستقبلي) الرسالة أو عناوين بريدهم الإلكترونية.</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657866290"/>
                  </a:ext>
                </a:extLst>
              </a:tr>
              <a:tr h="810985">
                <a:tc>
                  <a:txBody>
                    <a:bodyPr/>
                    <a:lstStyle/>
                    <a:p>
                      <a:pPr algn="ctr" rtl="1">
                        <a:spcAft>
                          <a:spcPts val="0"/>
                        </a:spcAft>
                      </a:pPr>
                      <a:r>
                        <a:rPr lang="ar-SA" sz="2000">
                          <a:effectLst/>
                        </a:rPr>
                        <a:t>نسخة </a:t>
                      </a:r>
                      <a:r>
                        <a:rPr lang="en-US" sz="2000">
                          <a:effectLst/>
                        </a:rPr>
                        <a:t>Copy</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dirty="0">
                          <a:effectLst/>
                        </a:rPr>
                        <a:t>أسماء من سيتلقون نسخة من الرسالة وعناوين بريدهم الإلكترونية.  </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667304694"/>
                  </a:ext>
                </a:extLst>
              </a:tr>
              <a:tr h="1159329">
                <a:tc>
                  <a:txBody>
                    <a:bodyPr/>
                    <a:lstStyle/>
                    <a:p>
                      <a:pPr algn="ctr" rtl="1">
                        <a:spcAft>
                          <a:spcPts val="0"/>
                        </a:spcAft>
                      </a:pPr>
                      <a:r>
                        <a:rPr lang="ar-SA" sz="2000">
                          <a:effectLst/>
                        </a:rPr>
                        <a:t>الموضوع </a:t>
                      </a:r>
                      <a:r>
                        <a:rPr lang="en-US" sz="2000">
                          <a:effectLst/>
                        </a:rPr>
                        <a:t>Subject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dirty="0">
                          <a:effectLst/>
                        </a:rPr>
                        <a:t>عنوان مبسط لمحتوى الرسالة.</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982505269"/>
                  </a:ext>
                </a:extLst>
              </a:tr>
              <a:tr h="1545771">
                <a:tc>
                  <a:txBody>
                    <a:bodyPr/>
                    <a:lstStyle/>
                    <a:p>
                      <a:pPr algn="ctr" rtl="1">
                        <a:spcAft>
                          <a:spcPts val="0"/>
                        </a:spcAft>
                      </a:pPr>
                      <a:r>
                        <a:rPr lang="ar-SA" sz="2000">
                          <a:effectLst/>
                        </a:rPr>
                        <a:t>تاريخ الإرسال </a:t>
                      </a:r>
                      <a:r>
                        <a:rPr lang="en-US" sz="2000">
                          <a:effectLst/>
                        </a:rPr>
                        <a:t>Date</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dirty="0">
                          <a:effectLst/>
                        </a:rPr>
                        <a:t>التاريخ والوقت الذي أُرسلت فيه الرسالة موضحاً بالساعة والدقيقة والثانية حسب التوقيت المسجل وقت إنشاء الإيميل.</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800811153"/>
                  </a:ext>
                </a:extLst>
              </a:tr>
            </a:tbl>
          </a:graphicData>
        </a:graphic>
      </p:graphicFrame>
    </p:spTree>
    <p:extLst>
      <p:ext uri="{BB962C8B-B14F-4D97-AF65-F5344CB8AC3E}">
        <p14:creationId xmlns:p14="http://schemas.microsoft.com/office/powerpoint/2010/main" val="92943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الشبكة</a:t>
            </a:r>
            <a:endParaRPr lang="ar-EG" dirty="0"/>
          </a:p>
        </p:txBody>
      </p:sp>
      <p:sp>
        <p:nvSpPr>
          <p:cNvPr id="3" name="Content Placeholder 2"/>
          <p:cNvSpPr>
            <a:spLocks noGrp="1"/>
          </p:cNvSpPr>
          <p:nvPr>
            <p:ph idx="1"/>
          </p:nvPr>
        </p:nvSpPr>
        <p:spPr/>
        <p:txBody>
          <a:bodyPr>
            <a:normAutofit fontScale="92500"/>
          </a:bodyPr>
          <a:lstStyle/>
          <a:p>
            <a:r>
              <a:rPr lang="ar-SA" dirty="0"/>
              <a:t>يدل مصطلح الشبكة </a:t>
            </a:r>
            <a:r>
              <a:rPr lang="en-US" dirty="0"/>
              <a:t>Net work</a:t>
            </a:r>
            <a:r>
              <a:rPr lang="ar-SA" dirty="0"/>
              <a:t> على توصيل "تشبيك" مجموعة حاسبات مع بعضها البعض لكي تمكننا من تبادل البيانات والمشاركة في المعلومات، وهذا التوصيل يتم إما عن طريق توصيل حاسبات الشبكة بأسلاك خاصة </a:t>
            </a:r>
            <a:r>
              <a:rPr lang="en-US" dirty="0"/>
              <a:t>Cables</a:t>
            </a:r>
            <a:r>
              <a:rPr lang="ar-SA" dirty="0"/>
              <a:t> تستخدم في نقل البيانات من حاسب لآخر داخل الشبكة أو طريق استخدام موجات الراديو والميكروويف "طريقة لاسلكية </a:t>
            </a:r>
            <a:r>
              <a:rPr lang="en-US" dirty="0"/>
              <a:t>"Wireless"</a:t>
            </a:r>
            <a:r>
              <a:rPr lang="ar-SA" dirty="0"/>
              <a:t>، وتشترك أجهزة كمبيوتر الشبكة أيضاً في الطابعة ومشغلات الاسطوانات، وتنقسم الشبكات إلى نوعين:</a:t>
            </a:r>
            <a:endParaRPr lang="en-US" dirty="0"/>
          </a:p>
        </p:txBody>
      </p:sp>
    </p:spTree>
    <p:extLst>
      <p:ext uri="{BB962C8B-B14F-4D97-AF65-F5344CB8AC3E}">
        <p14:creationId xmlns:p14="http://schemas.microsoft.com/office/powerpoint/2010/main" val="194723635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72000"/>
          </a:xfrm>
        </p:spPr>
        <p:txBody>
          <a:bodyPr>
            <a:normAutofit/>
          </a:bodyPr>
          <a:lstStyle/>
          <a:p>
            <a:pPr lvl="0"/>
            <a:r>
              <a:rPr lang="ar-SA" dirty="0"/>
              <a:t>الشبكة المحلية: </a:t>
            </a:r>
            <a:r>
              <a:rPr lang="en-US" dirty="0"/>
              <a:t>Local Area Net work (LAN)</a:t>
            </a:r>
            <a:r>
              <a:rPr lang="ar-SA" dirty="0"/>
              <a:t> وتربط بين مجموعة أجهزة كمبيوتر متقاربة في مبنى واحد مثلاً أو عدة مباني متقاربة.</a:t>
            </a:r>
            <a:endParaRPr lang="en-US" dirty="0"/>
          </a:p>
          <a:p>
            <a:pPr lvl="0"/>
            <a:r>
              <a:rPr lang="ar-SA" dirty="0"/>
              <a:t>الشبكة الواسعة: </a:t>
            </a:r>
            <a:r>
              <a:rPr lang="en-US" dirty="0"/>
              <a:t>Wide Area Net work (WAN)</a:t>
            </a:r>
            <a:r>
              <a:rPr lang="ar-SA" dirty="0"/>
              <a:t> وتكون متواجدة في أماكن متباعدة بدولة واحدة أو عدة دول.</a:t>
            </a:r>
            <a:endParaRPr lang="en-US" dirty="0"/>
          </a:p>
        </p:txBody>
      </p:sp>
    </p:spTree>
    <p:extLst>
      <p:ext uri="{BB962C8B-B14F-4D97-AF65-F5344CB8AC3E}">
        <p14:creationId xmlns:p14="http://schemas.microsoft.com/office/powerpoint/2010/main" val="39354862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99032"/>
          </a:xfrm>
        </p:spPr>
        <p:txBody>
          <a:bodyPr>
            <a:normAutofit fontScale="90000"/>
          </a:bodyPr>
          <a:lstStyle/>
          <a:p>
            <a:pPr algn="ctr"/>
            <a:r>
              <a:rPr lang="ar-SA" dirty="0"/>
              <a:t>ويمكن تعريف الإنترنت </a:t>
            </a:r>
            <a:r>
              <a:rPr lang="en-US" b="1" dirty="0"/>
              <a:t>Internet</a:t>
            </a:r>
            <a:r>
              <a:rPr lang="ar-SA" dirty="0"/>
              <a:t> كما يلي: </a:t>
            </a:r>
            <a:r>
              <a:rPr lang="en-US" dirty="0"/>
              <a:t/>
            </a:r>
            <a:br>
              <a:rPr lang="en-US" dirty="0"/>
            </a:br>
            <a:endParaRPr lang="ar-EG" dirty="0"/>
          </a:p>
        </p:txBody>
      </p:sp>
      <p:sp>
        <p:nvSpPr>
          <p:cNvPr id="3" name="Content Placeholder 2"/>
          <p:cNvSpPr>
            <a:spLocks noGrp="1"/>
          </p:cNvSpPr>
          <p:nvPr>
            <p:ph idx="1"/>
          </p:nvPr>
        </p:nvSpPr>
        <p:spPr>
          <a:xfrm>
            <a:off x="457200" y="1905000"/>
            <a:ext cx="8229600" cy="4572000"/>
          </a:xfrm>
        </p:spPr>
        <p:txBody>
          <a:bodyPr>
            <a:normAutofit fontScale="92500" lnSpcReduction="20000"/>
          </a:bodyPr>
          <a:lstStyle/>
          <a:p>
            <a:r>
              <a:rPr lang="ar-SA" dirty="0"/>
              <a:t>(</a:t>
            </a:r>
            <a:r>
              <a:rPr lang="en-US" dirty="0"/>
              <a:t>Internet</a:t>
            </a:r>
            <a:r>
              <a:rPr lang="ar-SA" dirty="0"/>
              <a:t>) بالإنكليزية مشتقة من كلمة </a:t>
            </a:r>
            <a:r>
              <a:rPr lang="en-US" dirty="0"/>
              <a:t>(International Network) </a:t>
            </a:r>
            <a:r>
              <a:rPr lang="ar-SA" dirty="0"/>
              <a:t>أي الشبكة العالمية، وتعني لغوياً (ترابط بين الشبكات) فالأنترنت تعد شبكة الشبكات فهي عبارة عن شبكة حاسوبية عملاقة واسعة الانتشار وعالمية تتكون من مجموعة من الشبكات الأصغر المترابطة معاً، بحيث يمكن لأي شخص متصل بالإنترنت أن يتجول ويبحث في هذه الشبكة وأن يحصل على جميع المعلومات العلمية والثقافية والدينية المسموح بتداولها في هذه الشبكة سواء كانت مجانية أو بمقابل نقدي ويستطيع أيضاً التحدث أي مع شخص آخر وفي أي وقت وفي أي مكان من العالم</a:t>
            </a:r>
            <a:endParaRPr lang="en-US" dirty="0"/>
          </a:p>
        </p:txBody>
      </p:sp>
    </p:spTree>
    <p:extLst>
      <p:ext uri="{BB962C8B-B14F-4D97-AF65-F5344CB8AC3E}">
        <p14:creationId xmlns:p14="http://schemas.microsoft.com/office/powerpoint/2010/main" val="8518047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99032"/>
          </a:xfrm>
        </p:spPr>
        <p:txBody>
          <a:bodyPr>
            <a:normAutofit/>
          </a:bodyPr>
          <a:lstStyle/>
          <a:p>
            <a:pPr algn="ctr"/>
            <a:r>
              <a:rPr lang="ar-SA" b="1" dirty="0"/>
              <a:t>الويب أو </a:t>
            </a:r>
            <a:r>
              <a:rPr lang="en-US" b="1" dirty="0"/>
              <a:t>WWW</a:t>
            </a:r>
            <a:r>
              <a:rPr lang="ar-SA" b="1" dirty="0"/>
              <a:t>: </a:t>
            </a:r>
            <a:endParaRPr lang="en-US" dirty="0"/>
          </a:p>
        </p:txBody>
      </p:sp>
      <p:sp>
        <p:nvSpPr>
          <p:cNvPr id="3" name="Content Placeholder 2"/>
          <p:cNvSpPr>
            <a:spLocks noGrp="1"/>
          </p:cNvSpPr>
          <p:nvPr>
            <p:ph idx="1"/>
          </p:nvPr>
        </p:nvSpPr>
        <p:spPr>
          <a:xfrm>
            <a:off x="457200" y="2161032"/>
            <a:ext cx="8229600" cy="4572000"/>
          </a:xfrm>
        </p:spPr>
        <p:txBody>
          <a:bodyPr>
            <a:normAutofit/>
          </a:bodyPr>
          <a:lstStyle/>
          <a:p>
            <a:r>
              <a:rPr lang="ar-SA" dirty="0"/>
              <a:t>وهي اختصار للعبارة </a:t>
            </a:r>
            <a:r>
              <a:rPr lang="en-US" b="1" dirty="0"/>
              <a:t>World </a:t>
            </a:r>
            <a:r>
              <a:rPr lang="en-US" b="1" dirty="0" err="1"/>
              <a:t>Wid</a:t>
            </a:r>
            <a:r>
              <a:rPr lang="en-US" b="1" dirty="0"/>
              <a:t> Web</a:t>
            </a:r>
            <a:r>
              <a:rPr lang="en-US" dirty="0"/>
              <a:t> </a:t>
            </a:r>
            <a:r>
              <a:rPr lang="ar-SA" dirty="0"/>
              <a:t>التي تمثل وسيلة تسهل الوصول إلى المعلومات المتنوعة في الإنترنت، فهي إذن تشبه النوافذ التي نطل منها على الإنترنت وهي عبارة عن صفحات تُكتب بلغة (أو برموز) تسمى </a:t>
            </a:r>
            <a:r>
              <a:rPr lang="en-US" b="1" dirty="0"/>
              <a:t>HTML</a:t>
            </a:r>
            <a:r>
              <a:rPr lang="ar-SA" dirty="0"/>
              <a:t> ويمكنك عرضها في الكمبيوتر عن طريق برنامج خاص يسمى متصفح </a:t>
            </a:r>
            <a:r>
              <a:rPr lang="ar-SA" b="1" dirty="0"/>
              <a:t>(</a:t>
            </a:r>
            <a:r>
              <a:rPr lang="en-US" b="1" dirty="0"/>
              <a:t>Browser</a:t>
            </a:r>
            <a:r>
              <a:rPr lang="ar-SA" b="1" dirty="0"/>
              <a:t>)</a:t>
            </a:r>
            <a:r>
              <a:rPr lang="ar-SA" dirty="0"/>
              <a:t> </a:t>
            </a:r>
            <a:endParaRPr lang="en-US" dirty="0"/>
          </a:p>
        </p:txBody>
      </p:sp>
    </p:spTree>
    <p:extLst>
      <p:ext uri="{BB962C8B-B14F-4D97-AF65-F5344CB8AC3E}">
        <p14:creationId xmlns:p14="http://schemas.microsoft.com/office/powerpoint/2010/main" val="293772428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99032"/>
          </a:xfrm>
        </p:spPr>
        <p:txBody>
          <a:bodyPr>
            <a:normAutofit/>
          </a:bodyPr>
          <a:lstStyle/>
          <a:p>
            <a:r>
              <a:rPr lang="ar-SA" b="1" dirty="0"/>
              <a:t>محرك البحث </a:t>
            </a:r>
            <a:r>
              <a:rPr lang="en-US" b="1" dirty="0"/>
              <a:t>Search Engines</a:t>
            </a:r>
            <a:r>
              <a:rPr lang="ar-SA" b="1" dirty="0"/>
              <a:t>: </a:t>
            </a:r>
            <a:endParaRPr lang="en-US" dirty="0"/>
          </a:p>
        </p:txBody>
      </p:sp>
      <p:sp>
        <p:nvSpPr>
          <p:cNvPr id="3" name="Content Placeholder 2"/>
          <p:cNvSpPr>
            <a:spLocks noGrp="1"/>
          </p:cNvSpPr>
          <p:nvPr>
            <p:ph idx="1"/>
          </p:nvPr>
        </p:nvSpPr>
        <p:spPr>
          <a:xfrm>
            <a:off x="457200" y="2161032"/>
            <a:ext cx="8229600" cy="4572000"/>
          </a:xfrm>
        </p:spPr>
        <p:txBody>
          <a:bodyPr>
            <a:normAutofit/>
          </a:bodyPr>
          <a:lstStyle/>
          <a:p>
            <a:r>
              <a:rPr lang="ar-SA" dirty="0"/>
              <a:t>محرك البحث هو موقع على الإنترنت، يستخدم برنامج خاص للبحث عن المعلومات في شبكة الإنترنت، ومن أشهر هذه المواقع على سبيل المثال: </a:t>
            </a:r>
            <a:endParaRPr lang="en-US" dirty="0"/>
          </a:p>
          <a:p>
            <a:pPr lvl="0"/>
            <a:r>
              <a:rPr lang="ar-SA" dirty="0"/>
              <a:t>موقع ياهو: </a:t>
            </a:r>
            <a:r>
              <a:rPr lang="en-US" u="sng" dirty="0">
                <a:hlinkClick r:id="rId2"/>
              </a:rPr>
              <a:t>http://www.yahoo.com/</a:t>
            </a:r>
            <a:endParaRPr lang="en-US" dirty="0"/>
          </a:p>
          <a:p>
            <a:pPr lvl="0"/>
            <a:r>
              <a:rPr lang="ar-SA" dirty="0"/>
              <a:t>موقع ألتافيستا: </a:t>
            </a:r>
            <a:r>
              <a:rPr lang="en-US" u="sng" dirty="0">
                <a:hlinkClick r:id="rId3"/>
              </a:rPr>
              <a:t>http://www.altavista.com/</a:t>
            </a:r>
            <a:endParaRPr lang="en-US" dirty="0"/>
          </a:p>
          <a:p>
            <a:pPr lvl="0"/>
            <a:r>
              <a:rPr lang="ar-SA" dirty="0"/>
              <a:t>موقع بحوث علمية: </a:t>
            </a:r>
            <a:r>
              <a:rPr lang="en-US" u="sng" dirty="0">
                <a:hlinkClick r:id="rId4"/>
              </a:rPr>
              <a:t>http://www.ericae.net/</a:t>
            </a:r>
            <a:endParaRPr lang="en-US" dirty="0"/>
          </a:p>
        </p:txBody>
      </p:sp>
    </p:spTree>
    <p:extLst>
      <p:ext uri="{BB962C8B-B14F-4D97-AF65-F5344CB8AC3E}">
        <p14:creationId xmlns:p14="http://schemas.microsoft.com/office/powerpoint/2010/main" val="5243232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22"/>
            <a:ext cx="8229600" cy="1399032"/>
          </a:xfrm>
        </p:spPr>
        <p:txBody>
          <a:bodyPr>
            <a:normAutofit/>
          </a:bodyPr>
          <a:lstStyle/>
          <a:p>
            <a:r>
              <a:rPr lang="ar-SA" b="1" dirty="0">
                <a:effectLst/>
              </a:rPr>
              <a:t>متطلبات الاتصال بالإنترنت: </a:t>
            </a:r>
            <a:endParaRPr lang="en-US" dirty="0">
              <a:effectLst/>
            </a:endParaRPr>
          </a:p>
        </p:txBody>
      </p:sp>
      <p:sp>
        <p:nvSpPr>
          <p:cNvPr id="3" name="Content Placeholder 2"/>
          <p:cNvSpPr>
            <a:spLocks noGrp="1"/>
          </p:cNvSpPr>
          <p:nvPr>
            <p:ph idx="1"/>
          </p:nvPr>
        </p:nvSpPr>
        <p:spPr>
          <a:xfrm>
            <a:off x="381000" y="1752600"/>
            <a:ext cx="8229600" cy="4572000"/>
          </a:xfrm>
        </p:spPr>
        <p:txBody>
          <a:bodyPr>
            <a:normAutofit fontScale="70000" lnSpcReduction="20000"/>
          </a:bodyPr>
          <a:lstStyle/>
          <a:p>
            <a:r>
              <a:rPr lang="ar-SA" dirty="0"/>
              <a:t>تتطلب خدمو الاتصال بالإنترنت العديد من المتطلبات أهمها:</a:t>
            </a:r>
            <a:endParaRPr lang="en-US" dirty="0"/>
          </a:p>
          <a:p>
            <a:pPr lvl="0"/>
            <a:r>
              <a:rPr lang="ar-SA" b="1" dirty="0"/>
              <a:t>جهاز الكمبيوتر:</a:t>
            </a:r>
            <a:r>
              <a:rPr lang="ar-SA" dirty="0"/>
              <a:t> حيث يمكن استخدام جهاز كمبيوتر مصنع من أي شركة ويحتوي على أي نظام تشغيل مثل أجهزة (</a:t>
            </a:r>
            <a:r>
              <a:rPr lang="en-US" dirty="0"/>
              <a:t>IBM</a:t>
            </a:r>
            <a:r>
              <a:rPr lang="ar-SA" dirty="0"/>
              <a:t> والمتوافقة معها، أجهزة  الماكنتوش ........... ).</a:t>
            </a:r>
            <a:endParaRPr lang="en-US" dirty="0"/>
          </a:p>
          <a:p>
            <a:pPr lvl="0"/>
            <a:r>
              <a:rPr lang="ar-SA" b="1" dirty="0"/>
              <a:t>المودم:</a:t>
            </a:r>
            <a:r>
              <a:rPr lang="ar-SA" dirty="0"/>
              <a:t> فلابد من وجود مودم متصل بجهاز الكمبيوتر وظيفته الأساسية ترجمة البيانات من و إلى لغة الكمبيوتر الرقمية وتتم عملية الترجمة ما بين جهاز الكمبيوتر وبين خطوط الهاتف المتصل بها إلى شبكة الإنترنت .</a:t>
            </a:r>
            <a:endParaRPr lang="en-US" dirty="0"/>
          </a:p>
          <a:p>
            <a:pPr lvl="0"/>
            <a:r>
              <a:rPr lang="en-US" dirty="0"/>
              <a:t> </a:t>
            </a:r>
            <a:r>
              <a:rPr lang="ar-SA" b="1" dirty="0"/>
              <a:t>خط تليفون: </a:t>
            </a:r>
            <a:r>
              <a:rPr lang="ar-SA" dirty="0"/>
              <a:t>قد يكون خط تليفون عادي أو خط شبكات رقمي</a:t>
            </a:r>
            <a:endParaRPr lang="en-US" dirty="0"/>
          </a:p>
          <a:p>
            <a:pPr lvl="0"/>
            <a:r>
              <a:rPr lang="en-US" dirty="0"/>
              <a:t> </a:t>
            </a:r>
            <a:r>
              <a:rPr lang="ar-SA" b="1" dirty="0"/>
              <a:t>حساب إنترنت: </a:t>
            </a:r>
            <a:r>
              <a:rPr lang="ar-SA" dirty="0"/>
              <a:t>عن طريق مقدمي خدمة الإنترنت وهي الشركات التي تقدم خدمة الاتصال مع شبكــة الإنترنت مقابل رسم اشتراك معين.</a:t>
            </a:r>
            <a:endParaRPr lang="en-US" dirty="0"/>
          </a:p>
          <a:p>
            <a:pPr lvl="0"/>
            <a:r>
              <a:rPr lang="ar-SA" b="1" dirty="0"/>
              <a:t>المتصفح </a:t>
            </a:r>
            <a:r>
              <a:rPr lang="en-US" b="1" dirty="0"/>
              <a:t>Browser</a:t>
            </a:r>
            <a:r>
              <a:rPr lang="ar-SA" b="1" dirty="0"/>
              <a:t>:</a:t>
            </a:r>
            <a:r>
              <a:rPr lang="ar-SA" dirty="0"/>
              <a:t> المتصفح برنامج يسمح بالبحث عن المعلومات على الإنترنت وأشهر المتصفحات مايسمى مايكروسوفت إكسبلورر (</a:t>
            </a:r>
            <a:r>
              <a:rPr lang="en-US" dirty="0"/>
              <a:t>Internet Explorer</a:t>
            </a:r>
            <a:r>
              <a:rPr lang="ar-SA" dirty="0"/>
              <a:t>)، ويتيح المتصفح عرض نصوص وصور ورسومات وفيديو وسماع الأصوات ..............</a:t>
            </a:r>
            <a:endParaRPr lang="en-US" dirty="0"/>
          </a:p>
        </p:txBody>
      </p:sp>
    </p:spTree>
    <p:extLst>
      <p:ext uri="{BB962C8B-B14F-4D97-AF65-F5344CB8AC3E}">
        <p14:creationId xmlns:p14="http://schemas.microsoft.com/office/powerpoint/2010/main" val="46985424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22"/>
            <a:ext cx="8229600" cy="1399032"/>
          </a:xfrm>
        </p:spPr>
        <p:txBody>
          <a:bodyPr>
            <a:normAutofit/>
          </a:bodyPr>
          <a:lstStyle/>
          <a:p>
            <a:pPr algn="ctr"/>
            <a:r>
              <a:rPr lang="ar-SA" b="1" dirty="0">
                <a:effectLst/>
              </a:rPr>
              <a:t>البريد الإلكتروني </a:t>
            </a:r>
            <a:r>
              <a:rPr lang="en-US" b="1" dirty="0" err="1">
                <a:effectLst/>
              </a:rPr>
              <a:t>E.Mail</a:t>
            </a:r>
            <a:r>
              <a:rPr lang="ar-EG" b="1" dirty="0">
                <a:effectLst/>
              </a:rPr>
              <a:t>:</a:t>
            </a:r>
            <a:endParaRPr lang="en-US" b="1" dirty="0">
              <a:effectLst/>
            </a:endParaRPr>
          </a:p>
        </p:txBody>
      </p:sp>
      <p:sp>
        <p:nvSpPr>
          <p:cNvPr id="3" name="Content Placeholder 2"/>
          <p:cNvSpPr>
            <a:spLocks noGrp="1"/>
          </p:cNvSpPr>
          <p:nvPr>
            <p:ph idx="1"/>
          </p:nvPr>
        </p:nvSpPr>
        <p:spPr>
          <a:xfrm>
            <a:off x="381000" y="1752600"/>
            <a:ext cx="8229600" cy="4572000"/>
          </a:xfrm>
        </p:spPr>
        <p:txBody>
          <a:bodyPr>
            <a:normAutofit fontScale="92500" lnSpcReduction="10000"/>
          </a:bodyPr>
          <a:lstStyle/>
          <a:p>
            <a:r>
              <a:rPr lang="ar-SA" b="1" dirty="0"/>
              <a:t>يمثل البريد الإلكتروني </a:t>
            </a:r>
            <a:r>
              <a:rPr lang="en-US" b="1" dirty="0"/>
              <a:t>Electronic Mail</a:t>
            </a:r>
            <a:r>
              <a:rPr lang="ar-EG" b="1" dirty="0"/>
              <a:t> أحد أهم الاستخدامات العملاقة لشبكة الإنترنت العالمية، والبريد الإلكتروني قائم أساساً على توفير الخدمة البريدية المعتادة بمزايا متقدمة ناتجة عن الإمكانيات الهائلة للكمبيوتر والإنترنت، فالهدف الأساسي للبريد إرسال واستقبال الرسائل البريدية العادية والمسجلة السريعة وكذلك النشرات والدوريات والكتب، وهذه الخدمات يوفرها البريد الإلكتروني مع الاختصار الشديد والمذهل في الوقت والجهد والتكلفة</a:t>
            </a:r>
            <a:endParaRPr lang="en-US" dirty="0"/>
          </a:p>
        </p:txBody>
      </p:sp>
    </p:spTree>
    <p:extLst>
      <p:ext uri="{BB962C8B-B14F-4D97-AF65-F5344CB8AC3E}">
        <p14:creationId xmlns:p14="http://schemas.microsoft.com/office/powerpoint/2010/main" val="10866042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22"/>
            <a:ext cx="8229600" cy="1399032"/>
          </a:xfrm>
        </p:spPr>
        <p:txBody>
          <a:bodyPr>
            <a:normAutofit/>
          </a:bodyPr>
          <a:lstStyle/>
          <a:p>
            <a:pPr algn="ctr"/>
            <a:r>
              <a:rPr lang="ar-EG" sz="4000" b="1" dirty="0">
                <a:effectLst/>
              </a:rPr>
              <a:t>يمتاز البريد الإلكتروني بما يلي:</a:t>
            </a:r>
            <a:endParaRPr lang="en-US" sz="4000" b="1" dirty="0">
              <a:effectLst/>
            </a:endParaRPr>
          </a:p>
        </p:txBody>
      </p:sp>
      <p:sp>
        <p:nvSpPr>
          <p:cNvPr id="3" name="Content Placeholder 2"/>
          <p:cNvSpPr>
            <a:spLocks noGrp="1"/>
          </p:cNvSpPr>
          <p:nvPr>
            <p:ph idx="1"/>
          </p:nvPr>
        </p:nvSpPr>
        <p:spPr>
          <a:xfrm>
            <a:off x="457200" y="1385241"/>
            <a:ext cx="8229600" cy="4572000"/>
          </a:xfrm>
        </p:spPr>
        <p:txBody>
          <a:bodyPr>
            <a:normAutofit fontScale="70000" lnSpcReduction="20000"/>
          </a:bodyPr>
          <a:lstStyle/>
          <a:p>
            <a:pPr lvl="0"/>
            <a:r>
              <a:rPr lang="ar-EG" b="1" dirty="0"/>
              <a:t>التكلفة مجانية في معظم الأحيان وقد تكون تكلفة بسيطة جداً مقارنة بالبريد العادي.</a:t>
            </a:r>
            <a:endParaRPr lang="en-US" b="1" dirty="0"/>
          </a:p>
          <a:p>
            <a:pPr lvl="0"/>
            <a:r>
              <a:rPr lang="ar-EG" b="1" dirty="0"/>
              <a:t>يمكن إرسال الرسالة إلى فرد أو مجموعة من الأفراد في نفس الوقت.</a:t>
            </a:r>
            <a:endParaRPr lang="en-US" b="1" dirty="0"/>
          </a:p>
          <a:p>
            <a:pPr lvl="0"/>
            <a:r>
              <a:rPr lang="ar-EG" b="1" dirty="0"/>
              <a:t>توفير إمكانية ربط الرسائل بصور أو ملفات ممتلئة بالمعلومات العلمية المتنوعة.</a:t>
            </a:r>
            <a:endParaRPr lang="en-US" b="1" dirty="0"/>
          </a:p>
          <a:p>
            <a:pPr lvl="0"/>
            <a:r>
              <a:rPr lang="ar-EG" b="1" dirty="0"/>
              <a:t>إمكانية إرسال الرسائل في الوقت المناسب للشخص المرسل وليس من الضروري أن يكون المستقبل متصلاً بالإنترنت في نفس الوقت ورغم ذلك تصله الرسالة وعند فتحة للإنترنت ثم الإيميل الخاص به يمكنه الإطلاع على الرسالة. </a:t>
            </a:r>
            <a:endParaRPr lang="en-US" b="1" dirty="0"/>
          </a:p>
          <a:p>
            <a:pPr lvl="0"/>
            <a:r>
              <a:rPr lang="ar-EG" b="1" dirty="0"/>
              <a:t>عند فتح المستقبل للرسالة تبين بيانات الرسالة الوقت والتاريخ الذي أُرسلت فيه ومن ثم يمكنه الرد عليها.</a:t>
            </a:r>
            <a:endParaRPr lang="en-US" b="1" dirty="0"/>
          </a:p>
          <a:p>
            <a:pPr lvl="0"/>
            <a:r>
              <a:rPr lang="ar-EG" b="1" dirty="0"/>
              <a:t>الوقت الذي يُستغرق في إرسال الرسالة قد لايتعدى عدة ثواني.</a:t>
            </a:r>
            <a:endParaRPr lang="en-US" b="1" dirty="0"/>
          </a:p>
          <a:p>
            <a:pPr lvl="0"/>
            <a:r>
              <a:rPr lang="ar-EG" b="1" dirty="0"/>
              <a:t>إمكانية إعداد الرسالة وكتابتها ومراجعتها قبل الاتصال بالإنترنت ثم الدخول للإنترنت وإرسال الرسالة مضبوطة ومنسقة.</a:t>
            </a:r>
            <a:endParaRPr lang="en-US" b="1" dirty="0"/>
          </a:p>
        </p:txBody>
      </p:sp>
    </p:spTree>
    <p:extLst>
      <p:ext uri="{BB962C8B-B14F-4D97-AF65-F5344CB8AC3E}">
        <p14:creationId xmlns:p14="http://schemas.microsoft.com/office/powerpoint/2010/main" val="222150736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TotalTime>
  <Words>644</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PowerPoint Presentation</vt:lpstr>
      <vt:lpstr>الشبكة</vt:lpstr>
      <vt:lpstr>PowerPoint Presentation</vt:lpstr>
      <vt:lpstr>ويمكن تعريف الإنترنت Internet كما يلي:  </vt:lpstr>
      <vt:lpstr>الويب أو WWW: </vt:lpstr>
      <vt:lpstr>محرك البحث Search Engines: </vt:lpstr>
      <vt:lpstr>متطلبات الاتصال بالإنترنت: </vt:lpstr>
      <vt:lpstr>البريد الإلكتروني E.Mail:</vt:lpstr>
      <vt:lpstr>يمتاز البريد الإلكتروني بما يلي:</vt:lpstr>
      <vt:lpstr>أمثلة الخدمات التعليمية التي توفرها الإنترنت </vt:lpstr>
      <vt:lpstr>مهارات استخدام الإيميل: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الفرقة الثانية عام شعبه بيولوجى ورياضيات مادة حاسب الى</dc:title>
  <dc:creator>etc</dc:creator>
  <cp:lastModifiedBy>compu2020</cp:lastModifiedBy>
  <cp:revision>18</cp:revision>
  <dcterms:created xsi:type="dcterms:W3CDTF">2006-08-16T00:00:00Z</dcterms:created>
  <dcterms:modified xsi:type="dcterms:W3CDTF">2020-04-28T08:12:12Z</dcterms:modified>
</cp:coreProperties>
</file>